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5"/>
    <p:sldMasterId id="2147483737" r:id="rId6"/>
  </p:sldMasterIdLst>
  <p:notesMasterIdLst>
    <p:notesMasterId r:id="rId28"/>
  </p:notesMasterIdLst>
  <p:handoutMasterIdLst>
    <p:handoutMasterId r:id="rId29"/>
  </p:handoutMasterIdLst>
  <p:sldIdLst>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ciardi, Zachary 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1" autoAdjust="0"/>
    <p:restoredTop sz="81105" autoAdjust="0"/>
  </p:normalViewPr>
  <p:slideViewPr>
    <p:cSldViewPr snapToGrid="0">
      <p:cViewPr varScale="1">
        <p:scale>
          <a:sx n="71" d="100"/>
          <a:sy n="71" d="100"/>
        </p:scale>
        <p:origin x="1742" y="53"/>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1/7/2019</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15724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377701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instructions are intended</a:t>
            </a:r>
            <a:r>
              <a:rPr lang="en-US" baseline="0" dirty="0" smtClean="0"/>
              <a:t> as guidance for the CDX HelpDesk. This user guide will cover the process for submitting training provider notifications.</a:t>
            </a:r>
            <a:endParaRPr lang="en-US" dirty="0" smtClean="0"/>
          </a:p>
        </p:txBody>
      </p:sp>
    </p:spTree>
    <p:extLst>
      <p:ext uri="{BB962C8B-B14F-4D97-AF65-F5344CB8AC3E}">
        <p14:creationId xmlns:p14="http://schemas.microsoft.com/office/powerpoint/2010/main" val="28600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“Update Pre-Notification” button, they will be taken to the update pre-training notification edit page. Here they can make any edits to a previously submitted pre-training notification.</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916971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“Update Pre-training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 confirmation.</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325646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“Create Post-Training Notification” button, they will be taken to the post-training notification edit page. Here they can enter all their information to submit with their post-training notification with pre-filled accreditation number and training dates. Adding at least one student information is mandatory. The user has the option to upload student information in bulk or to enter them individually.</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88921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“Submit New Post-Training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300927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“Update Post-Training Notification” button, they will be taken to the post-training notification edit page. Here they can update the information they had previously submitted.</a:t>
            </a:r>
            <a:endParaRPr lang="en-GB"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3760170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“Update Post-Training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15</a:t>
            </a:fld>
            <a:endParaRPr lang="en-US" dirty="0"/>
          </a:p>
        </p:txBody>
      </p:sp>
    </p:spTree>
    <p:extLst>
      <p:ext uri="{BB962C8B-B14F-4D97-AF65-F5344CB8AC3E}">
        <p14:creationId xmlns:p14="http://schemas.microsoft.com/office/powerpoint/2010/main" val="1349207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“New e-learning Post-Training Notification” button, they will be taken to the new e-learning post-training notification edit page. Here they can enter all their information to submit with their post-training notification. The user will only be allowed to select renovator, refresher, or e-learning courses. Their Training Facilities and Training Instructors are pre-filled with data associated with their accreditation number. A user can select “Other” for Training facility only if they are accredited to have non permanent training facilities. There is no longer an option for “Other” under Training Instructors. To add training facilities or instructions, the training providers must submit amendments from the training provider application role. If the user selects the “Yes” answer to the “Does this course require hands-on learning?” question, the user is not allowed to submit the notification. The user will have to submit a pre-training notification first. The user is also required to submit the e-learning completion date.</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16</a:t>
            </a:fld>
            <a:endParaRPr lang="en-US" dirty="0"/>
          </a:p>
        </p:txBody>
      </p:sp>
    </p:spTree>
    <p:extLst>
      <p:ext uri="{BB962C8B-B14F-4D97-AF65-F5344CB8AC3E}">
        <p14:creationId xmlns:p14="http://schemas.microsoft.com/office/powerpoint/2010/main" val="353963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“Submit New Post-Training Notification” button, they will be taken to the Review Page. Here they will be able to review their information before submitting it. The user can select “Sign Notification” to bring up the eSignature Widget to sign and submit their notification, “Edit” to return to the previous page and edit their notification information, or “Cancel Submission” to return to the home and erase their data without submitting. Once the notification has been successfully signed and submitted the user will receive an email and they will be taken back to the home page where the notification will appear in the data table.</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17</a:t>
            </a:fld>
            <a:endParaRPr lang="en-US" dirty="0"/>
          </a:p>
        </p:txBody>
      </p:sp>
    </p:spTree>
    <p:extLst>
      <p:ext uri="{BB962C8B-B14F-4D97-AF65-F5344CB8AC3E}">
        <p14:creationId xmlns:p14="http://schemas.microsoft.com/office/powerpoint/2010/main" val="421851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“Cancel Notification” button, they will be taken to the Cancel notification page. This option is available only if Post Training Notification has not been created. Here their notification information is displayed in read-only format. </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18</a:t>
            </a:fld>
            <a:endParaRPr lang="en-US" dirty="0"/>
          </a:p>
        </p:txBody>
      </p:sp>
    </p:spTree>
    <p:extLst>
      <p:ext uri="{BB962C8B-B14F-4D97-AF65-F5344CB8AC3E}">
        <p14:creationId xmlns:p14="http://schemas.microsoft.com/office/powerpoint/2010/main" val="59389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user selects “Submit Cancellation” button they, are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 Once the notification has been successfully signed and submitted the user will receive an email.</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19</a:t>
            </a:fld>
            <a:endParaRPr lang="en-US" dirty="0"/>
          </a:p>
        </p:txBody>
      </p:sp>
    </p:spTree>
    <p:extLst>
      <p:ext uri="{BB962C8B-B14F-4D97-AF65-F5344CB8AC3E}">
        <p14:creationId xmlns:p14="http://schemas.microsoft.com/office/powerpoint/2010/main" val="32944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Training</a:t>
            </a:r>
            <a:r>
              <a:rPr lang="en-GB" baseline="0" dirty="0" smtClean="0"/>
              <a:t> Provider Notifications are now housed within the greater Training Provider Dashboard (Notifications) role on MyCDX.</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302564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Clicking</a:t>
            </a:r>
            <a:r>
              <a:rPr lang="en-US" baseline="0" dirty="0" smtClean="0"/>
              <a:t> ‘Search’ on the Training Notifications home page will bring the user to the Search page. Using the search, the user can locate any notifications that are not displayed on the data table (which only displays recently submitted notifications). Please note: the search may take longer for users with a high volume of notifications.</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20</a:t>
            </a:fld>
            <a:endParaRPr lang="en-US" dirty="0"/>
          </a:p>
        </p:txBody>
      </p:sp>
    </p:spTree>
    <p:extLst>
      <p:ext uri="{BB962C8B-B14F-4D97-AF65-F5344CB8AC3E}">
        <p14:creationId xmlns:p14="http://schemas.microsoft.com/office/powerpoint/2010/main" val="262866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the user searches, the results are displayed on the result page. Here the user can create post-training notifications, update notifications, and cancel notifications just like in the data table on the home page.</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21</a:t>
            </a:fld>
            <a:endParaRPr lang="en-US" dirty="0"/>
          </a:p>
        </p:txBody>
      </p:sp>
    </p:spTree>
    <p:extLst>
      <p:ext uri="{BB962C8B-B14F-4D97-AF65-F5344CB8AC3E}">
        <p14:creationId xmlns:p14="http://schemas.microsoft.com/office/powerpoint/2010/main" val="40382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Click</a:t>
            </a:r>
            <a:r>
              <a:rPr lang="en-GB" baseline="0" dirty="0" smtClean="0"/>
              <a:t> the “Training Notifications” tile on the Training Provider Dashboard to access the Training Notifications home page.</a:t>
            </a:r>
            <a:endParaRPr lang="en-GB"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387713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Training Notifications Home page</a:t>
            </a:r>
            <a:r>
              <a:rPr lang="en-US" baseline="0" dirty="0" smtClean="0"/>
              <a:t>. Here the user can view submitted notifications, submit a new pre-training notification, submit a new post training notification, and use the search to find older notifications. If a user would like to find a notification not listed in the table, they can use the search option. The “New e-learning Post-Training Notification” only applies to notifications for renovator, refresher, and e-learning courses with no hands on requirement; all other post-training notifications must be preceded by a pre-training notification. The button only appears if the training program is accredited for a renovator, refresher, or e-learning course. The users can submit post-training notifications, update notifications, and cancel notifications from the buttons displayed in the data table.</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333383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clicks the “New Pre-Training Notification” button they will be taken to the new pre-training notification edit page. Here they can enter all their information to submit with their pre-training notification. Their Training Facilities and Training Instructors are pre-filled with data associated with their accreditation number and available on dropdown. A user can select “Other” for training facility only if they are accredited to have non permanent training facilities. There is no longer an option for “Other” under Training Instructors. To add training facilities or instructors, the training providers must submit an amendment from the “Manage People and Facilities” tile on the Dashboard.</a:t>
            </a:r>
            <a:endParaRPr lang="en-US"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5</a:t>
            </a:fld>
            <a:endParaRPr lang="en-US" dirty="0"/>
          </a:p>
        </p:txBody>
      </p:sp>
    </p:spTree>
    <p:extLst>
      <p:ext uri="{BB962C8B-B14F-4D97-AF65-F5344CB8AC3E}">
        <p14:creationId xmlns:p14="http://schemas.microsoft.com/office/powerpoint/2010/main" val="301923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user clicks</a:t>
            </a:r>
            <a:r>
              <a:rPr lang="en-US" baseline="0" dirty="0" smtClean="0"/>
              <a:t> the “Submit New Pre-Training Notification” button they will be taken to the Review Page. Here they will be able to review their information before submitting. The user can select “Sign Notification” to bring up the eSignature Widget to sign and submit their notification, “Edit” to return to the previous page and edit their notification information, or “Cancel Submission” to return to the home page and erase their data without submitting.</a:t>
            </a:r>
            <a:endParaRPr lang="en-US" dirty="0" smtClean="0"/>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a:t>
            </a:fld>
            <a:endParaRPr lang="en-US" dirty="0"/>
          </a:p>
        </p:txBody>
      </p:sp>
    </p:spTree>
    <p:extLst>
      <p:ext uri="{BB962C8B-B14F-4D97-AF65-F5344CB8AC3E}">
        <p14:creationId xmlns:p14="http://schemas.microsoft.com/office/powerpoint/2010/main" val="303161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user will see</a:t>
            </a:r>
            <a:r>
              <a:rPr lang="en-GB" baseline="0" dirty="0" smtClean="0"/>
              <a:t> this confirmation message when their notification is submitted.</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426607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 entry</a:t>
            </a:r>
            <a:r>
              <a:rPr lang="en-GB" baseline="0" dirty="0" smtClean="0"/>
              <a:t> will be added to the table on the user’s Training Notifications home page when it is submitted.</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8</a:t>
            </a:fld>
            <a:endParaRPr lang="en-US" dirty="0"/>
          </a:p>
        </p:txBody>
      </p:sp>
    </p:spTree>
    <p:extLst>
      <p:ext uri="{BB962C8B-B14F-4D97-AF65-F5344CB8AC3E}">
        <p14:creationId xmlns:p14="http://schemas.microsoft.com/office/powerpoint/2010/main" val="200389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user will also receive a confirmation email when their notification is submitted.</a:t>
            </a:r>
            <a:endParaRPr lang="en-GB" dirty="0" smtClean="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289672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47"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3649439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7908343" y="6499157"/>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7819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3069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
        <p:nvSpPr>
          <p:cNvPr id="13" name="Slide Number Placeholder 5"/>
          <p:cNvSpPr>
            <a:spLocks noGrp="1"/>
          </p:cNvSpPr>
          <p:nvPr>
            <p:ph type="sldNum" sz="quarter" idx="12"/>
          </p:nvPr>
        </p:nvSpPr>
        <p:spPr>
          <a:xfrm>
            <a:off x="7908343" y="6384206"/>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14684895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79083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340005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7908343" y="6387842"/>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4976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79210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2509697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8024048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0501498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
        <p:nvSpPr>
          <p:cNvPr id="6" name="Slide Number Placeholder 5"/>
          <p:cNvSpPr>
            <a:spLocks noGrp="1"/>
          </p:cNvSpPr>
          <p:nvPr>
            <p:ph type="sldNum" sz="quarter" idx="12"/>
          </p:nvPr>
        </p:nvSpPr>
        <p:spPr>
          <a:xfrm>
            <a:off x="8111304" y="62874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19487840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36539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6952475"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40031286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553200" y="6400800"/>
            <a:ext cx="2247900" cy="114300"/>
          </a:xfrm>
          <a:prstGeom prst="rect">
            <a:avLst/>
          </a:prstGeom>
        </p:spPr>
        <p:txBody>
          <a:bodyPr/>
          <a:lstStyle>
            <a:lvl1pPr>
              <a:defRPr/>
            </a:lvl1pPr>
          </a:lstStyle>
          <a:p>
            <a:fld id="{3FA32339-AAD9-41B6-95C1-5E9E9EA684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5428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10"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11"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pic>
        <p:nvPicPr>
          <p:cNvPr id="12"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15" name="Picture 1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22110" y="4188447"/>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08940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0331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0835441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4"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8305186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0276633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41561552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97990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5"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6" name="Picture 5" descr="&lt;IGNORE&gt;&#10;"/>
          <p:cNvPicPr>
            <a:picLocks noChangeAspect="1"/>
          </p:cNvPicPr>
          <p:nvPr userDrawn="1"/>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5244556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8"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9" name="Picture 7" descr="bg_connectors.png &lt;IGNORE&gt;"/>
          <p:cNvPicPr>
            <a:picLocks noChangeAspect="1"/>
          </p:cNvPicPr>
          <p:nvPr userDrawn="1"/>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140478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Slide Number Placeholder 5"/>
          <p:cNvSpPr>
            <a:spLocks noGrp="1"/>
          </p:cNvSpPr>
          <p:nvPr>
            <p:ph type="sldNum" sz="quarter" idx="12"/>
          </p:nvPr>
        </p:nvSpPr>
        <p:spPr>
          <a:xfrm>
            <a:off x="7058492" y="6575264"/>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7148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186006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60707435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pic>
        <p:nvPicPr>
          <p:cNvPr id="6"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Tree>
    <p:extLst>
      <p:ext uri="{BB962C8B-B14F-4D97-AF65-F5344CB8AC3E}">
        <p14:creationId xmlns:p14="http://schemas.microsoft.com/office/powerpoint/2010/main" val="8908566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smtClean="0"/>
              <a:t>Text</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2328193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pic>
        <p:nvPicPr>
          <p:cNvPr id="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2132346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6"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9772827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pic>
        <p:nvPicPr>
          <p:cNvPr id="3"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385396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527617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3"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Tree>
    <p:extLst>
      <p:ext uri="{BB962C8B-B14F-4D97-AF65-F5344CB8AC3E}">
        <p14:creationId xmlns:p14="http://schemas.microsoft.com/office/powerpoint/2010/main" val="29314029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47"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808411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3638522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1"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302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7045240"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252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5" name="Slide Number Placeholder 5"/>
          <p:cNvSpPr>
            <a:spLocks noGrp="1"/>
          </p:cNvSpPr>
          <p:nvPr>
            <p:ph type="sldNum" sz="quarter" idx="12"/>
          </p:nvPr>
        </p:nvSpPr>
        <p:spPr>
          <a:xfrm>
            <a:off x="7018736"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5264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426208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1163377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1058388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8951599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ubTitle" idx="1"/>
          </p:nvPr>
        </p:nvSpPr>
        <p:spPr/>
        <p:txBody>
          <a:bodyPr/>
          <a:lstStyle/>
          <a:p>
            <a:r>
              <a:rPr lang="en-US" dirty="0"/>
              <a:t>U</a:t>
            </a:r>
            <a:r>
              <a:rPr lang="en-US" dirty="0" smtClean="0"/>
              <a:t>pdated 01/04/2019</a:t>
            </a:r>
          </a:p>
          <a:p>
            <a:endParaRPr lang="en-US" dirty="0"/>
          </a:p>
        </p:txBody>
      </p:sp>
      <p:sp>
        <p:nvSpPr>
          <p:cNvPr id="5122" name="Rectangle 5"/>
          <p:cNvSpPr>
            <a:spLocks noGrp="1" noChangeArrowheads="1"/>
          </p:cNvSpPr>
          <p:nvPr>
            <p:ph type="ctrTitle"/>
          </p:nvPr>
        </p:nvSpPr>
        <p:spPr>
          <a:xfrm>
            <a:off x="447673" y="4182990"/>
            <a:ext cx="8250237" cy="1244816"/>
          </a:xfrm>
        </p:spPr>
        <p:txBody>
          <a:bodyPr/>
          <a:lstStyle/>
          <a:p>
            <a:r>
              <a:rPr lang="en-GB" dirty="0"/>
              <a:t>Lead User Guide:</a:t>
            </a:r>
            <a:br>
              <a:rPr lang="en-GB" dirty="0"/>
            </a:br>
            <a:r>
              <a:rPr lang="en-GB" dirty="0"/>
              <a:t>Training Provider Notifications</a:t>
            </a:r>
            <a:endParaRPr lang="en-US" altLang="en-US" dirty="0"/>
          </a:p>
        </p:txBody>
      </p:sp>
    </p:spTree>
    <p:extLst>
      <p:ext uri="{BB962C8B-B14F-4D97-AF65-F5344CB8AC3E}">
        <p14:creationId xmlns:p14="http://schemas.microsoft.com/office/powerpoint/2010/main" val="3568663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Pre-Training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64947" y="3275254"/>
            <a:ext cx="4114800" cy="387426"/>
          </a:xfrm>
        </p:spPr>
      </p:pic>
      <p:sp>
        <p:nvSpPr>
          <p:cNvPr id="4" name="Slide Number Placeholder 3"/>
          <p:cNvSpPr>
            <a:spLocks noGrp="1"/>
          </p:cNvSpPr>
          <p:nvPr>
            <p:ph type="sldNum" sz="quarter" idx="12"/>
          </p:nvPr>
        </p:nvSpPr>
        <p:spPr/>
        <p:txBody>
          <a:bodyPr/>
          <a:lstStyle/>
          <a:p>
            <a:fld id="{525A3C56-E491-49B2-93F3-63532DF516BC}" type="slidenum">
              <a:rPr lang="en-US" smtClean="0"/>
              <a:pPr/>
              <a:t>10</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1667" y="986523"/>
            <a:ext cx="4572000" cy="5352315"/>
          </a:xfrm>
          <a:prstGeom prst="rect">
            <a:avLst/>
          </a:prstGeom>
        </p:spPr>
      </p:pic>
    </p:spTree>
    <p:extLst>
      <p:ext uri="{BB962C8B-B14F-4D97-AF65-F5344CB8AC3E}">
        <p14:creationId xmlns:p14="http://schemas.microsoft.com/office/powerpoint/2010/main" val="760014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771832" cy="920750"/>
          </a:xfrm>
        </p:spPr>
        <p:txBody>
          <a:bodyPr>
            <a:normAutofit/>
          </a:bodyPr>
          <a:lstStyle/>
          <a:p>
            <a:r>
              <a:rPr lang="en-GB" sz="2400" dirty="0"/>
              <a:t>Update Pre-Training Notification – Review Page </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35455" y="1263650"/>
            <a:ext cx="4077852"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11</a:t>
            </a:fld>
            <a:endParaRPr lang="en-US" dirty="0"/>
          </a:p>
        </p:txBody>
      </p:sp>
    </p:spTree>
    <p:extLst>
      <p:ext uri="{BB962C8B-B14F-4D97-AF65-F5344CB8AC3E}">
        <p14:creationId xmlns:p14="http://schemas.microsoft.com/office/powerpoint/2010/main" val="386913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447675" y="3322311"/>
            <a:ext cx="4572000" cy="427925"/>
          </a:xfrm>
        </p:spPr>
      </p:pic>
      <p:sp>
        <p:nvSpPr>
          <p:cNvPr id="4" name="Slide Number Placeholder 3"/>
          <p:cNvSpPr>
            <a:spLocks noGrp="1"/>
          </p:cNvSpPr>
          <p:nvPr>
            <p:ph type="sldNum" sz="quarter" idx="12"/>
          </p:nvPr>
        </p:nvSpPr>
        <p:spPr/>
        <p:txBody>
          <a:bodyPr/>
          <a:lstStyle/>
          <a:p>
            <a:fld id="{525A3C56-E491-49B2-93F3-63532DF516BC}" type="slidenum">
              <a:rPr lang="en-US" smtClean="0"/>
              <a:pPr/>
              <a:t>12</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027" y="1007036"/>
            <a:ext cx="3358896" cy="5486400"/>
          </a:xfrm>
          <a:prstGeom prst="rect">
            <a:avLst/>
          </a:prstGeom>
        </p:spPr>
      </p:pic>
    </p:spTree>
    <p:extLst>
      <p:ext uri="{BB962C8B-B14F-4D97-AF65-F5344CB8AC3E}">
        <p14:creationId xmlns:p14="http://schemas.microsoft.com/office/powerpoint/2010/main" val="273688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61199" cy="920750"/>
          </a:xfrm>
        </p:spPr>
        <p:txBody>
          <a:bodyPr>
            <a:normAutofit/>
          </a:bodyPr>
          <a:lstStyle/>
          <a:p>
            <a:r>
              <a:rPr lang="en-GB" sz="2400" dirty="0" smtClean="0"/>
              <a:t>Create Post-Training Notification – Review Page </a:t>
            </a:r>
            <a:endParaRPr lang="en-GB" sz="2400" dirty="0"/>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325482" y="1263650"/>
            <a:ext cx="4497799"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13</a:t>
            </a:fld>
            <a:endParaRPr lang="en-US" dirty="0"/>
          </a:p>
        </p:txBody>
      </p:sp>
    </p:spTree>
    <p:extLst>
      <p:ext uri="{BB962C8B-B14F-4D97-AF65-F5344CB8AC3E}">
        <p14:creationId xmlns:p14="http://schemas.microsoft.com/office/powerpoint/2010/main" val="135206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449263" y="3474875"/>
            <a:ext cx="4572000" cy="258842"/>
          </a:xfrm>
        </p:spPr>
      </p:pic>
      <p:sp>
        <p:nvSpPr>
          <p:cNvPr id="4" name="Slide Number Placeholder 3"/>
          <p:cNvSpPr>
            <a:spLocks noGrp="1"/>
          </p:cNvSpPr>
          <p:nvPr>
            <p:ph type="sldNum" sz="quarter" idx="12"/>
          </p:nvPr>
        </p:nvSpPr>
        <p:spPr/>
        <p:txBody>
          <a:bodyPr/>
          <a:lstStyle/>
          <a:p>
            <a:fld id="{525A3C56-E491-49B2-93F3-63532DF516BC}" type="slidenum">
              <a:rPr lang="en-US" smtClean="0"/>
              <a:pPr/>
              <a:t>14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174" y="883994"/>
            <a:ext cx="3224602" cy="5577525"/>
          </a:xfrm>
          <a:prstGeom prst="rect">
            <a:avLst/>
          </a:prstGeom>
        </p:spPr>
      </p:pic>
    </p:spTree>
    <p:extLst>
      <p:ext uri="{BB962C8B-B14F-4D97-AF65-F5344CB8AC3E}">
        <p14:creationId xmlns:p14="http://schemas.microsoft.com/office/powerpoint/2010/main" val="256493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803730" cy="920750"/>
          </a:xfrm>
        </p:spPr>
        <p:txBody>
          <a:bodyPr>
            <a:normAutofit/>
          </a:bodyPr>
          <a:lstStyle/>
          <a:p>
            <a:r>
              <a:rPr lang="en-GB" sz="2400" dirty="0"/>
              <a:t>Update Post-Training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321429" y="1263650"/>
            <a:ext cx="4505904"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15</a:t>
            </a:fld>
            <a:endParaRPr lang="en-US" dirty="0"/>
          </a:p>
        </p:txBody>
      </p:sp>
    </p:spTree>
    <p:extLst>
      <p:ext uri="{BB962C8B-B14F-4D97-AF65-F5344CB8AC3E}">
        <p14:creationId xmlns:p14="http://schemas.microsoft.com/office/powerpoint/2010/main" val="255963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3097" cy="920750"/>
          </a:xfrm>
        </p:spPr>
        <p:txBody>
          <a:bodyPr>
            <a:normAutofit/>
          </a:bodyPr>
          <a:lstStyle/>
          <a:p>
            <a:r>
              <a:rPr lang="en-GB" sz="2400" dirty="0"/>
              <a:t>Create E-Learning Post-Training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747429" y="1263650"/>
            <a:ext cx="5653905"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16</a:t>
            </a:fld>
            <a:endParaRPr lang="en-US" dirty="0"/>
          </a:p>
        </p:txBody>
      </p:sp>
    </p:spTree>
    <p:extLst>
      <p:ext uri="{BB962C8B-B14F-4D97-AF65-F5344CB8AC3E}">
        <p14:creationId xmlns:p14="http://schemas.microsoft.com/office/powerpoint/2010/main" val="297016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Create E-Learning Post-Training Notification – </a:t>
            </a:r>
            <a:br>
              <a:rPr lang="en-GB" sz="2400" dirty="0"/>
            </a:br>
            <a:r>
              <a:rPr lang="en-GB" sz="2400" dirty="0"/>
              <a:t>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1651501" y="1263650"/>
            <a:ext cx="5845761"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17</a:t>
            </a:fld>
            <a:endParaRPr lang="en-US" dirty="0"/>
          </a:p>
        </p:txBody>
      </p:sp>
    </p:spTree>
    <p:extLst>
      <p:ext uri="{BB962C8B-B14F-4D97-AF65-F5344CB8AC3E}">
        <p14:creationId xmlns:p14="http://schemas.microsoft.com/office/powerpoint/2010/main" val="349997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 Notification</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05423" y="3399070"/>
            <a:ext cx="3931920" cy="368464"/>
          </a:xfrm>
        </p:spPr>
      </p:pic>
      <p:sp>
        <p:nvSpPr>
          <p:cNvPr id="4" name="Slide Number Placeholder 3"/>
          <p:cNvSpPr>
            <a:spLocks noGrp="1"/>
          </p:cNvSpPr>
          <p:nvPr>
            <p:ph type="sldNum" sz="quarter" idx="12"/>
          </p:nvPr>
        </p:nvSpPr>
        <p:spPr/>
        <p:txBody>
          <a:bodyPr/>
          <a:lstStyle/>
          <a:p>
            <a:fld id="{525A3C56-E491-49B2-93F3-63532DF516BC}" type="slidenum">
              <a:rPr lang="en-US" smtClean="0"/>
              <a:pPr/>
              <a:t>18</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943" y="955433"/>
            <a:ext cx="4572000" cy="5255738"/>
          </a:xfrm>
          <a:prstGeom prst="rect">
            <a:avLst/>
          </a:prstGeom>
        </p:spPr>
      </p:pic>
    </p:spTree>
    <p:extLst>
      <p:ext uri="{BB962C8B-B14F-4D97-AF65-F5344CB8AC3E}">
        <p14:creationId xmlns:p14="http://schemas.microsoft.com/office/powerpoint/2010/main" val="366923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Cancel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403006" y="1263650"/>
            <a:ext cx="4342751"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19</a:t>
            </a:fld>
            <a:endParaRPr lang="en-US" dirty="0"/>
          </a:p>
        </p:txBody>
      </p:sp>
    </p:spTree>
    <p:extLst>
      <p:ext uri="{BB962C8B-B14F-4D97-AF65-F5344CB8AC3E}">
        <p14:creationId xmlns:p14="http://schemas.microsoft.com/office/powerpoint/2010/main" val="158315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Role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070993" y="1263650"/>
            <a:ext cx="7006777"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2</a:t>
            </a:fld>
            <a:endParaRPr lang="en-US" dirty="0"/>
          </a:p>
        </p:txBody>
      </p:sp>
    </p:spTree>
    <p:extLst>
      <p:ext uri="{BB962C8B-B14F-4D97-AF65-F5344CB8AC3E}">
        <p14:creationId xmlns:p14="http://schemas.microsoft.com/office/powerpoint/2010/main" val="813970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Notification Search</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61188" y="1263650"/>
            <a:ext cx="8226386" cy="4889500"/>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20</a:t>
            </a:fld>
            <a:endParaRPr lang="en-US" dirty="0"/>
          </a:p>
        </p:txBody>
      </p:sp>
    </p:spTree>
    <p:extLst>
      <p:ext uri="{BB962C8B-B14F-4D97-AF65-F5344CB8AC3E}">
        <p14:creationId xmlns:p14="http://schemas.microsoft.com/office/powerpoint/2010/main" val="336173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Notification Search Results</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66871" y="1263650"/>
            <a:ext cx="7615020" cy="4889500"/>
          </a:xfrm>
          <a:prstGeom prst="rect">
            <a:avLst/>
          </a:prstGeom>
        </p:spPr>
      </p:pic>
      <p:sp>
        <p:nvSpPr>
          <p:cNvPr id="4" name="Slide Number Placeholder 3"/>
          <p:cNvSpPr>
            <a:spLocks noGrp="1"/>
          </p:cNvSpPr>
          <p:nvPr>
            <p:ph type="sldNum" sz="quarter" idx="12"/>
          </p:nvPr>
        </p:nvSpPr>
        <p:spPr/>
        <p:txBody>
          <a:bodyPr/>
          <a:lstStyle/>
          <a:p>
            <a:fld id="{525A3C56-E491-49B2-93F3-63532DF516BC}" type="slidenum">
              <a:rPr lang="en-US" smtClean="0"/>
              <a:pPr/>
              <a:t>21</a:t>
            </a:fld>
            <a:endParaRPr lang="en-US" dirty="0"/>
          </a:p>
        </p:txBody>
      </p:sp>
    </p:spTree>
    <p:extLst>
      <p:ext uri="{BB962C8B-B14F-4D97-AF65-F5344CB8AC3E}">
        <p14:creationId xmlns:p14="http://schemas.microsoft.com/office/powerpoint/2010/main" val="336345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Tile</a:t>
            </a:r>
          </a:p>
        </p:txBody>
      </p:sp>
      <p:sp>
        <p:nvSpPr>
          <p:cNvPr id="4" name="Slide Number Placeholder 3"/>
          <p:cNvSpPr>
            <a:spLocks noGrp="1"/>
          </p:cNvSpPr>
          <p:nvPr>
            <p:ph type="sldNum" sz="quarter" idx="12"/>
          </p:nvPr>
        </p:nvSpPr>
        <p:spPr/>
        <p:txBody>
          <a:bodyPr/>
          <a:lstStyle/>
          <a:p>
            <a:fld id="{525A3C56-E491-49B2-93F3-63532DF516BC}" type="slidenum">
              <a:rPr lang="en-US" smtClean="0"/>
              <a:pPr/>
              <a:t>3</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111217" y="1263650"/>
            <a:ext cx="6926329" cy="4889500"/>
          </a:xfrm>
        </p:spPr>
      </p:pic>
      <p:sp>
        <p:nvSpPr>
          <p:cNvPr id="7" name="Rectangle 6"/>
          <p:cNvSpPr/>
          <p:nvPr/>
        </p:nvSpPr>
        <p:spPr bwMode="gray">
          <a:xfrm>
            <a:off x="1256044" y="3647552"/>
            <a:ext cx="2250831" cy="1105318"/>
          </a:xfrm>
          <a:prstGeom prst="rect">
            <a:avLst/>
          </a:prstGeom>
          <a:noFill/>
          <a:ln w="28575" algn="ctr">
            <a:solidFill>
              <a:srgbClr val="FF0000"/>
            </a:solid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extLst>
      <p:ext uri="{BB962C8B-B14F-4D97-AF65-F5344CB8AC3E}">
        <p14:creationId xmlns:p14="http://schemas.microsoft.com/office/powerpoint/2010/main" val="58875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Home</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38350"/>
            <a:ext cx="8250237" cy="4540100"/>
          </a:xfrm>
        </p:spPr>
      </p:pic>
      <p:sp>
        <p:nvSpPr>
          <p:cNvPr id="4" name="Slide Number Placeholder 3"/>
          <p:cNvSpPr>
            <a:spLocks noGrp="1"/>
          </p:cNvSpPr>
          <p:nvPr>
            <p:ph type="sldNum" sz="quarter" idx="12"/>
          </p:nvPr>
        </p:nvSpPr>
        <p:spPr/>
        <p:txBody>
          <a:bodyPr/>
          <a:lstStyle/>
          <a:p>
            <a:fld id="{525A3C56-E491-49B2-93F3-63532DF516BC}" type="slidenum">
              <a:rPr lang="en-US" smtClean="0"/>
              <a:pPr/>
              <a:t>4</a:t>
            </a:fld>
            <a:endParaRPr lang="en-US" dirty="0"/>
          </a:p>
        </p:txBody>
      </p:sp>
    </p:spTree>
    <p:extLst>
      <p:ext uri="{BB962C8B-B14F-4D97-AF65-F5344CB8AC3E}">
        <p14:creationId xmlns:p14="http://schemas.microsoft.com/office/powerpoint/2010/main" val="239402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Pre-Training Notification </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89696" y="1263650"/>
            <a:ext cx="4569370"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5</a:t>
            </a:fld>
            <a:endParaRPr lang="en-US" dirty="0"/>
          </a:p>
        </p:txBody>
      </p:sp>
    </p:spTree>
    <p:extLst>
      <p:ext uri="{BB962C8B-B14F-4D97-AF65-F5344CB8AC3E}">
        <p14:creationId xmlns:p14="http://schemas.microsoft.com/office/powerpoint/2010/main" val="493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185739"/>
            <a:ext cx="6771831" cy="920750"/>
          </a:xfrm>
        </p:spPr>
        <p:txBody>
          <a:bodyPr>
            <a:normAutofit/>
          </a:bodyPr>
          <a:lstStyle/>
          <a:p>
            <a:r>
              <a:rPr lang="en-GB" sz="2400" dirty="0"/>
              <a:t>Create Pre-Training Notification – Review Page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26077" y="1263650"/>
            <a:ext cx="4096608"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6</a:t>
            </a:fld>
            <a:endParaRPr lang="en-US" dirty="0"/>
          </a:p>
        </p:txBody>
      </p:sp>
    </p:spTree>
    <p:extLst>
      <p:ext uri="{BB962C8B-B14F-4D97-AF65-F5344CB8AC3E}">
        <p14:creationId xmlns:p14="http://schemas.microsoft.com/office/powerpoint/2010/main" val="130316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Notification Successfully Submitted</a:t>
            </a:r>
          </a:p>
        </p:txBody>
      </p:sp>
      <p:sp>
        <p:nvSpPr>
          <p:cNvPr id="4" name="Slide Number Placeholder 3"/>
          <p:cNvSpPr>
            <a:spLocks noGrp="1"/>
          </p:cNvSpPr>
          <p:nvPr>
            <p:ph type="sldNum" sz="quarter" idx="12"/>
          </p:nvPr>
        </p:nvSpPr>
        <p:spPr/>
        <p:txBody>
          <a:bodyPr/>
          <a:lstStyle/>
          <a:p>
            <a:fld id="{525A3C56-E491-49B2-93F3-63532DF516BC}" type="slidenum">
              <a:rPr lang="en-US" smtClean="0"/>
              <a:pPr/>
              <a:t>7</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69222" y="1562987"/>
            <a:ext cx="8417578" cy="4311442"/>
          </a:xfrm>
        </p:spPr>
      </p:pic>
    </p:spTree>
    <p:extLst>
      <p:ext uri="{BB962C8B-B14F-4D97-AF65-F5344CB8AC3E}">
        <p14:creationId xmlns:p14="http://schemas.microsoft.com/office/powerpoint/2010/main" val="143371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Notifications Home</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285592" y="1263650"/>
            <a:ext cx="4577579" cy="4889500"/>
          </a:xfrm>
        </p:spPr>
      </p:pic>
      <p:sp>
        <p:nvSpPr>
          <p:cNvPr id="4" name="Slide Number Placeholder 3"/>
          <p:cNvSpPr>
            <a:spLocks noGrp="1"/>
          </p:cNvSpPr>
          <p:nvPr>
            <p:ph type="sldNum" sz="quarter" idx="12"/>
          </p:nvPr>
        </p:nvSpPr>
        <p:spPr/>
        <p:txBody>
          <a:bodyPr/>
          <a:lstStyle/>
          <a:p>
            <a:fld id="{525A3C56-E491-49B2-93F3-63532DF516BC}" type="slidenum">
              <a:rPr lang="en-US" smtClean="0"/>
              <a:pPr/>
              <a:t>8</a:t>
            </a:fld>
            <a:endParaRPr lang="en-US" dirty="0"/>
          </a:p>
        </p:txBody>
      </p:sp>
    </p:spTree>
    <p:extLst>
      <p:ext uri="{BB962C8B-B14F-4D97-AF65-F5344CB8AC3E}">
        <p14:creationId xmlns:p14="http://schemas.microsoft.com/office/powerpoint/2010/main" val="2163029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Email Confirmation</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005041"/>
            <a:ext cx="8250237" cy="3406717"/>
          </a:xfrm>
        </p:spPr>
      </p:pic>
      <p:sp>
        <p:nvSpPr>
          <p:cNvPr id="4" name="Slide Number Placeholder 3"/>
          <p:cNvSpPr>
            <a:spLocks noGrp="1"/>
          </p:cNvSpPr>
          <p:nvPr>
            <p:ph type="sldNum" sz="quarter" idx="12"/>
          </p:nvPr>
        </p:nvSpPr>
        <p:spPr/>
        <p:txBody>
          <a:bodyPr/>
          <a:lstStyle/>
          <a:p>
            <a:fld id="{525A3C56-E491-49B2-93F3-63532DF516BC}" type="slidenum">
              <a:rPr lang="en-US" smtClean="0"/>
              <a:pPr/>
              <a:t>9</a:t>
            </a:fld>
            <a:endParaRPr lang="en-US" dirty="0"/>
          </a:p>
        </p:txBody>
      </p:sp>
    </p:spTree>
    <p:extLst>
      <p:ext uri="{BB962C8B-B14F-4D97-AF65-F5344CB8AC3E}">
        <p14:creationId xmlns:p14="http://schemas.microsoft.com/office/powerpoint/2010/main" val="2912982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1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usiness Support" ma:contentTypeID="0x010100DCE5D5DBCBA6844C95AAA11EB3A32719002FF8385B8572694FA7ACC1CC37F60277" ma:contentTypeVersion="29" ma:contentTypeDescription="" ma:contentTypeScope="" ma:versionID="9b459b673eddceb88ae2a459a204e08f">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d98f66ce8972a17e7c65ca951594de11" ns1:_="" ns2:_="">
    <xsd:import namespace="http://schemas.microsoft.com/sharepoint/v3"/>
    <xsd:import namespace="d95a5b16-1b8d-4c7c-9ebf-89c0983b6970"/>
    <xsd:element name="properties">
      <xsd:complexType>
        <xsd:sequence>
          <xsd:element name="documentManagement">
            <xsd:complexType>
              <xsd:all>
                <xsd:element ref="ns2:Abstract"/>
                <xsd:element ref="ns2:Published_x0020_By"/>
                <xsd:element ref="ns2:Creator" minOccurs="0"/>
                <xsd:element ref="ns2:Publication_x0020_Date"/>
                <xsd:element ref="ns2:Best_x0020_Before_x0020_Date"/>
                <xsd:element ref="ns2:BS_x0020_Document_x0020_Sub_x0020_Type"/>
                <xsd:element ref="ns1:Language"/>
                <xsd:element ref="ns2:External_x0020_Use"/>
                <xsd:element ref="ns2:Owner_x0020_Organisation"/>
                <xsd:element ref="ns2:Market" minOccurs="0"/>
                <xsd:element ref="ns2:Geographic_x0020_Region" minOccurs="0"/>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2:TaxKeywordTaxHTFiel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7" ma:displayName="Language" ma:default="EN" ma:description="Select the document language: CS - Czech, DA - Danish, DE - German, EN - English, ES - Spanish, ET - Estonian, FI - Finnish, FR - French, NL - Dutch, NO - Norwegian, PL - Polish, PT - Portuguese, SV - Swedish, SK - Slovak" ma:format="Dropdown" ma:internalName="Language">
      <xsd:simpleType>
        <xsd:restriction base="dms:Choice">
          <xsd:enumeration value="CS"/>
          <xsd:enumeration value="DA"/>
          <xsd:enumeration value="DE"/>
          <xsd:enumeration value="EN"/>
          <xsd:enumeration value="ES"/>
          <xsd:enumeration value="ET"/>
          <xsd:enumeration value="FI"/>
          <xsd:enumeration value="FR"/>
          <xsd:enumeration value="NL"/>
          <xsd:enumeration value="NO"/>
          <xsd:enumeration value="PL"/>
          <xsd:enumeration value="PT"/>
          <xsd:enumeration value="SK"/>
          <xsd:enumeration value="SV"/>
        </xsd:restriction>
      </xsd:simpleType>
    </xsd:element>
    <xsd:element name="CSMeta2010Field" ma:index="33" nillable="true" ma:displayName="Classification Dat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Abstract" ma:index="1" ma:displayName="Abstract" ma:description="Enter an abstract of the content the document." ma:internalName="Abstract">
      <xsd:simpleType>
        <xsd:restriction base="dms:Note">
          <xsd:maxLength value="255"/>
        </xsd:restriction>
      </xsd:simpleType>
    </xsd:element>
    <xsd:element name="Published_x0020_By" ma:index="2" ma:displayName="Published By" ma:description="Select the publisher of the document."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or" ma:index="3" nillable="true" ma:displayName="Creator" ma:description="Enter the original creator of the document e.g. employee name / company name if not the publisher (optional)." ma:internalName="Creator">
      <xsd:simpleType>
        <xsd:restriction base="dms:Text">
          <xsd:maxLength value="255"/>
        </xsd:restriction>
      </xsd:simpleType>
    </xsd:element>
    <xsd:element name="Publication_x0020_Date" ma:index="4" ma:displayName="Publication Date" ma:default="[today]" ma:description="Date the document was created  / published in DD/MM/YYYY format. Default = Today" ma:format="DateOnly" ma:internalName="Publication_x0020_Date">
      <xsd:simpleType>
        <xsd:restriction base="dms:DateTime"/>
      </xsd:simpleType>
    </xsd:element>
    <xsd:element name="Best_x0020_Before_x0020_Date" ma:index="5" ma:displayName="Best Before Date" ma:description="Expiry date of the document. Documents will be considered for deletion from CGI Library when they exceed their Best Before Date. Default = 5 years." ma:format="DateOnly" ma:internalName="Best_x0020_Before_x0020_Date">
      <xsd:simpleType>
        <xsd:restriction base="dms:DateTime"/>
      </xsd:simpleType>
    </xsd:element>
    <xsd:element name="BS_x0020_Document_x0020_Sub_x0020_Type" ma:index="6" ma:displayName="BS Document Sub Type" ma:description="Select sub type of the document." ma:format="Dropdown" ma:internalName="BS_x0020_Document_x0020_Sub_x0020_Type" ma:readOnly="false">
      <xsd:simpleType>
        <xsd:restriction base="dms:Choice">
          <xsd:enumeration value="Business Aid"/>
          <xsd:enumeration value="Commercial"/>
          <xsd:enumeration value="Communications"/>
          <xsd:enumeration value="Finance"/>
          <xsd:enumeration value="Guide"/>
          <xsd:enumeration value="Legal"/>
          <xsd:enumeration value="Manual"/>
          <xsd:enumeration value="Paper"/>
          <xsd:enumeration value="Plan"/>
          <xsd:enumeration value="Policy"/>
          <xsd:enumeration value="Press Release"/>
          <xsd:enumeration value="Pro Forma"/>
          <xsd:enumeration value="Procedure"/>
          <xsd:enumeration value="Proposal"/>
          <xsd:enumeration value="Proposition Summary"/>
          <xsd:enumeration value="Report"/>
          <xsd:enumeration value="Specification"/>
        </xsd:restriction>
      </xsd:simpleType>
    </xsd:element>
    <xsd:element name="External_x0020_Use" ma:index="8" ma:displayName="External Use" ma:default="No" ma:description="Select whether the document can be used externally." ma:format="Dropdown" ma:internalName="External_x0020_Use">
      <xsd:simpleType>
        <xsd:restriction base="dms:Choice">
          <xsd:enumeration value="No"/>
          <xsd:enumeration value="Yes"/>
        </xsd:restriction>
      </xsd:simpleType>
    </xsd:element>
    <xsd:element name="Owner_x0020_Organisation" ma:index="9" ma:displayName="Owner Organization" ma:description="Select the owning operation for the project / service." ma:format="Dropdown" ma:internalName="Owner_x0020_Organisation">
      <xsd:simpleType>
        <xsd:restriction base="dms:Choice">
          <xsd:enumeration value="Argentina"/>
          <xsd:enumeration value="Australia"/>
          <xsd:enumeration value="Belgium"/>
          <xsd:enumeration value="Brazil"/>
          <xsd:enumeration value="Canada"/>
          <xsd:enumeration value="Central and Eastern Europe"/>
          <xsd:enumeration value="Chile"/>
          <xsd:enumeration value="China"/>
          <xsd:enumeration value="Colombia"/>
          <xsd:enumeration value="Corporate Services"/>
          <xsd:enumeration value="Czech Republic"/>
          <xsd:enumeration value="Denmark"/>
          <xsd:enumeration value="Estonia"/>
          <xsd:enumeration value="Finland"/>
          <xsd:enumeration value="France"/>
          <xsd:enumeration value="Germany"/>
          <xsd:enumeration value="Group"/>
          <xsd:enumeration value="Iberia"/>
          <xsd:enumeration value="India"/>
          <xsd:enumeration value="Indonesia"/>
          <xsd:enumeration value="Ireland"/>
          <xsd:enumeration value="Luxembourg"/>
          <xsd:enumeration value="Malaysia and Singapore"/>
          <xsd:enumeration value="Middle East and Africa"/>
          <xsd:enumeration value="Morocco"/>
          <xsd:enumeration value="Netherlands"/>
          <xsd:enumeration value="Norway"/>
          <xsd:enumeration value="Outsourcing Services"/>
          <xsd:enumeration value="Peru"/>
          <xsd:enumeration value="Philippines"/>
          <xsd:enumeration value="Poland"/>
          <xsd:enumeration value="Portugal"/>
          <xsd:enumeration value="Russia"/>
          <xsd:enumeration value="Saudi Arabia"/>
          <xsd:enumeration value="Slovakia"/>
          <xsd:enumeration value="Spain"/>
          <xsd:enumeration value="Sweden"/>
          <xsd:enumeration value="Switzerland"/>
          <xsd:enumeration value="United Kingdom"/>
          <xsd:enumeration value="United States"/>
          <xsd:enumeration value="Venezuela"/>
        </xsd:restriction>
      </xsd:simpleType>
    </xsd:element>
    <xsd:element name="Market" ma:index="10" nillable="true" ma:displayName="Market" ma:description="Select the market(s) the document is most relevant to." ma:internalName="Market">
      <xsd:complexType>
        <xsd:complexContent>
          <xsd:extension base="dms:MultiChoice">
            <xsd:sequence>
              <xsd:element name="Value" maxOccurs="unbounded" minOccurs="0" nillable="true">
                <xsd:simpleType>
                  <xsd:restriction base="dms:Choice">
                    <xsd:enumeration value="Energy and Utilities"/>
                    <xsd:enumeration value="Financial Services"/>
                    <xsd:enumeration value="IDT"/>
                    <xsd:enumeration value="Public Sector"/>
                    <xsd:enumeration value="Telecoms and Media"/>
                  </xsd:restriction>
                </xsd:simpleType>
              </xsd:element>
            </xsd:sequence>
          </xsd:extension>
        </xsd:complexContent>
      </xsd:complexType>
    </xsd:element>
    <xsd:element name="Geographic_x0020_Region" ma:index="11" nillable="true" ma:displayName="Geographic Region" ma:description="Select the geographic region(s) relevant to the document." ma:internalName="Geographic_x0020_Region">
      <xsd:complexType>
        <xsd:complexContent>
          <xsd:extension base="dms:MultiChoice">
            <xsd:sequence>
              <xsd:element name="Value" maxOccurs="unbounded" minOccurs="0" nillable="true">
                <xsd:simpleType>
                  <xsd:restriction base="dms:Choice">
                    <xsd:enumeration value="Asia Pacific"/>
                    <xsd:enumeration value="Canada"/>
                    <xsd:enumeration value="Central and Eastern Europe"/>
                    <xsd:enumeration value="Corporate"/>
                    <xsd:enumeration value="France"/>
                    <xsd:enumeration value="Nordic, Southern Europe and America"/>
                    <xsd:enumeration value="United Kingdom"/>
                    <xsd:enumeration value="United States"/>
                  </xsd:restriction>
                </xsd:simpleType>
              </xsd:element>
            </xsd:sequence>
          </xsd:extension>
        </xsd:complexContent>
      </xsd:complexType>
    </xsd:element>
    <xsd:element name="p43f7bb208e443c9b50eb304fe6606a3" ma:index="17" nillable="true" ma:taxonomy="true" ma:internalName="p43f7bb208e443c9b50eb304fe6606a3" ma:taxonomyFieldName="Business_x0020_theme" ma:displayName="Business theme"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21"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23" nillable="true" ma:taxonomy="true" ma:internalName="c5aebc35b3e840e5912c276ffe755dcf" ma:taxonomyFieldName="Sector" ma:displayName="Sector"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26"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28"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element name="TaxKeywordTaxHTField" ma:index="31" nillable="true" ma:taxonomy="true" ma:internalName="TaxKeywordTaxHTField" ma:taxonomyFieldName="TaxKeyword" ma:displayName="Enterprise Keywords" ma:fieldId="{23f27201-bee3-471e-b2e7-b64fd8b7ca38}" ma:taxonomyMulti="true" ma:sspId="c730d5d4-e911-429a-be83-99efcd06639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CSMeta2010Field xmlns="http://schemas.microsoft.com/sharepoint/v3">8158704b-d881-4b4d-8e13-9fe3bc9c5a2d;2016-10-05 11:00:30;AUTOCLASSIFIED;Business theme:2016-10-05 11:00:30|False||AUTOCLASSIFIED|2016-10-05 11:00:30|UNDEFINED|943f7bb2-08e4-43c9-b50e-b304fe6606a3;Organization:2016-10-05 11:00:30|False||AUTOCLASSIFIED|2016-10-05 11:00:30|UNDEFINED|c79d1264-3ffc-4d60-ab65-7aaa1718cc32;Sector:2016-10-05 11:00:30|False||AUTOCLASSIFIED|2016-10-05 11:00:30|UNDEFINED|c5aebc35-b3e8-40e5-912c-276ffe755dcf;Proposition:2016-10-05 11:00:30|False||AUTOCLASSIFIED|2016-10-05 11:00:30|UNDEFINED|14c66fbf-292e-4125-b0e3-90af25f11c04;Service line:2016-10-05 11:00:30|False||AUTOCLASSIFIED|2016-10-05 11:00:30|UNDEFINED|eafb632c-3f5c-40ba-9824-2be6bbd6bb17;True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Creator xmlns="d95a5b16-1b8d-4c7c-9ebf-89c0983b6970" xsi:nil="true"/>
    <Language xmlns="http://schemas.microsoft.com/sharepoint/v3">EN</Language>
    <Abstract xmlns="d95a5b16-1b8d-4c7c-9ebf-89c0983b6970">CGI-pumpkin-option_EN</Abstract>
    <External_x0020_Use xmlns="d95a5b16-1b8d-4c7c-9ebf-89c0983b6970">No</External_x0020_Use>
    <Owner_x0020_Organisation xmlns="d95a5b16-1b8d-4c7c-9ebf-89c0983b6970">Group</Owner_x0020_Organisation>
    <BS_x0020_Document_x0020_Sub_x0020_Type xmlns="d95a5b16-1b8d-4c7c-9ebf-89c0983b6970">Pro Forma</BS_x0020_Document_x0020_Sub_x0020_Type>
    <Market xmlns="d95a5b16-1b8d-4c7c-9ebf-89c0983b6970"/>
    <Best_x0020_Before_x0020_Date xmlns="d95a5b16-1b8d-4c7c-9ebf-89c0983b6970">2020-09-28T23:00:00+00:00</Best_x0020_Before_x0020_Date>
    <Published_x0020_By xmlns="d95a5b16-1b8d-4c7c-9ebf-89c0983b6970">
      <UserInfo>
        <DisplayName>Stiller, Regina C</DisplayName>
        <AccountId>55167</AccountId>
        <AccountType/>
      </UserInfo>
    </Published_x0020_By>
    <Publication_x0020_Date xmlns="d95a5b16-1b8d-4c7c-9ebf-89c0983b6970">2015-09-28T23:00:00+00:00</Publication_x0020_Date>
    <Geographic_x0020_Region xmlns="d95a5b16-1b8d-4c7c-9ebf-89c0983b6970"/>
    <TaxKeywordTaxHTField xmlns="d95a5b16-1b8d-4c7c-9ebf-89c0983b6970">
      <Terms xmlns="http://schemas.microsoft.com/office/infopath/2007/PartnerControls"/>
    </TaxKeywordTaxHTField>
  </documentManagement>
</p:properties>
</file>

<file path=customXml/itemProps1.xml><?xml version="1.0" encoding="utf-8"?>
<ds:datastoreItem xmlns:ds="http://schemas.openxmlformats.org/officeDocument/2006/customXml" ds:itemID="{A9AB9B70-E519-4058-9BF0-34158DA1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640E4A-FE12-40BA-B599-F019F10BD9A7}">
  <ds:schemaRefs>
    <ds:schemaRef ds:uri="http://schemas.microsoft.com/sharepoint/events"/>
  </ds:schemaRefs>
</ds:datastoreItem>
</file>

<file path=customXml/itemProps3.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4.xml><?xml version="1.0" encoding="utf-8"?>
<ds:datastoreItem xmlns:ds="http://schemas.openxmlformats.org/officeDocument/2006/customXml" ds:itemID="{2F4C4F6A-F6A5-45C8-BAAA-52FB70E387C7}">
  <ds:schemaRefs>
    <ds:schemaRef ds:uri="http://schemas.microsoft.com/office/2006/documentManagement/types"/>
    <ds:schemaRef ds:uri="http://schemas.microsoft.com/office/2006/metadata/properties"/>
    <ds:schemaRef ds:uri="http://purl.org/dc/elements/1.1/"/>
    <ds:schemaRef ds:uri="http://schemas.microsoft.com/sharepoint/v3"/>
    <ds:schemaRef ds:uri="d95a5b16-1b8d-4c7c-9ebf-89c0983b6970"/>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3589</TotalTime>
  <Words>1580</Words>
  <Application>Microsoft Office PowerPoint</Application>
  <PresentationFormat>On-screen Show (4:3)</PresentationFormat>
  <Paragraphs>83</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Verdana</vt:lpstr>
      <vt:lpstr>CGI Beet</vt:lpstr>
      <vt:lpstr>1_CGI Beet</vt:lpstr>
      <vt:lpstr>Lead User Guide: Training Provider Notifications</vt:lpstr>
      <vt:lpstr>Training Notifications Role</vt:lpstr>
      <vt:lpstr>Training Notifications Tile</vt:lpstr>
      <vt:lpstr>Training Notifications Home</vt:lpstr>
      <vt:lpstr>Create Pre-Training Notification </vt:lpstr>
      <vt:lpstr>Create Pre-Training Notification – Review Page</vt:lpstr>
      <vt:lpstr>Notification Successfully Submitted</vt:lpstr>
      <vt:lpstr>Training Notifications Home</vt:lpstr>
      <vt:lpstr>Email Confirmation</vt:lpstr>
      <vt:lpstr>Update Pre-Training Notification</vt:lpstr>
      <vt:lpstr>Update Pre-Training Notification – Review Page </vt:lpstr>
      <vt:lpstr>Create Post-Training Notification</vt:lpstr>
      <vt:lpstr>Create Post-Training Notification – Review Page </vt:lpstr>
      <vt:lpstr>Update Post-Training Notification</vt:lpstr>
      <vt:lpstr>Update Post-Training Notification – Review Page</vt:lpstr>
      <vt:lpstr>Create E-Learning Post-Training Notification</vt:lpstr>
      <vt:lpstr>Create E-Learning Post-Training Notification –  Review Page</vt:lpstr>
      <vt:lpstr>Cancel Notification</vt:lpstr>
      <vt:lpstr>Cancel Notification – Review Page</vt:lpstr>
      <vt:lpstr>Training Notification Search</vt:lpstr>
      <vt:lpstr>Training Notification Search Results</vt:lpstr>
    </vt:vector>
  </TitlesOfParts>
  <Company>CGI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Lorefice, Matthew</cp:lastModifiedBy>
  <cp:revision>293</cp:revision>
  <dcterms:created xsi:type="dcterms:W3CDTF">2012-12-22T14:32:35Z</dcterms:created>
  <dcterms:modified xsi:type="dcterms:W3CDTF">2019-01-07T19:13:27Z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0x010100DCE5D5DBCBA6844C95AAA11EB3A32719002FF8385B8572694FA7ACC1CC37F60277</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260;#Group|43ac7042-3752-4f1b-8a93-43b36e65d3e5</vt:lpwstr>
  </property>
  <property fmtid="{D5CDD505-2E9C-101B-9397-08002B2CF9AE}" pid="10" name="Sector">
    <vt:lpwstr/>
  </property>
  <property fmtid="{D5CDD505-2E9C-101B-9397-08002B2CF9AE}" pid="11" name="Business theme">
    <vt:lpwstr/>
  </property>
  <property fmtid="{D5CDD505-2E9C-101B-9397-08002B2CF9AE}" pid="12" name="Order">
    <vt:r8>7000</vt:r8>
  </property>
  <property fmtid="{D5CDD505-2E9C-101B-9397-08002B2CF9AE}" pid="13" name="TaxKeyword">
    <vt:lpwstr/>
  </property>
</Properties>
</file>